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notesMasterIdLst>
    <p:notesMasterId r:id="rId16"/>
  </p:notesMasterIdLst>
  <p:handoutMasterIdLst>
    <p:handoutMasterId r:id="rId17"/>
  </p:handoutMasterIdLst>
  <p:sldIdLst>
    <p:sldId id="311" r:id="rId2"/>
    <p:sldId id="258" r:id="rId3"/>
    <p:sldId id="335" r:id="rId4"/>
    <p:sldId id="329" r:id="rId5"/>
    <p:sldId id="330" r:id="rId6"/>
    <p:sldId id="331" r:id="rId7"/>
    <p:sldId id="332" r:id="rId8"/>
    <p:sldId id="333" r:id="rId9"/>
    <p:sldId id="339" r:id="rId10"/>
    <p:sldId id="334" r:id="rId11"/>
    <p:sldId id="338" r:id="rId12"/>
    <p:sldId id="336" r:id="rId13"/>
    <p:sldId id="340" r:id="rId14"/>
    <p:sldId id="337" r:id="rId15"/>
  </p:sldIdLst>
  <p:sldSz cx="9144000" cy="6858000" type="screen4x3"/>
  <p:notesSz cx="6805613" cy="9944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ndy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9D03AD"/>
    <a:srgbClr val="FF0000"/>
    <a:srgbClr val="FF6600"/>
    <a:srgbClr val="009900"/>
    <a:srgbClr val="66FF33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05" autoAdjust="0"/>
    <p:restoredTop sz="93900" autoAdjust="0"/>
  </p:normalViewPr>
  <p:slideViewPr>
    <p:cSldViewPr>
      <p:cViewPr varScale="1">
        <p:scale>
          <a:sx n="109" d="100"/>
          <a:sy n="109" d="100"/>
        </p:scale>
        <p:origin x="129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fr-FR"/>
              <a:t>DROIT SYNDICAL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76AA56-CBE0-4ED2-8881-F23F26BDD5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68175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038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22813"/>
            <a:ext cx="4989513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038" y="944721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D0655A-A72D-4DD4-89C6-7F6C7EB7AF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30091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6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72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98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1978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824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4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88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72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583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1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03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93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28D17AF-877B-464E-86D2-A479E99E802C}" type="slidenum">
              <a:rPr kumimoji="0" lang="fr-FR" altLang="fr-FR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fr-FR" altLang="fr-FR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b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2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9955-4D74-43ED-A836-BA90C0F9C601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49046-3A78-4328-960C-AB5DBCA908C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182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B82F-F330-4C90-ACF6-F49F3D2875D0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9E88B-6CE5-4081-B980-6B133BAF36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746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EC73F-5C17-4BBF-9A6B-B71BD58CC064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E8A22-14D5-4F71-AC06-329902D18AE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43282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92422-4BF8-4258-97DE-36A39FFCEEE9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A464C-9C55-494A-A85A-7A69CE6CFA4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827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DD14-EFCB-4902-995E-750AF0552248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2B41-E9E8-4576-AAEC-C5173D458C0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207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52B85-FDA2-450A-8016-8DCDCA0083C3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80034-EEC4-439A-B735-358CCC417EF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7464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5497-6D96-40B5-BBC3-9E4B35612A1C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727E-4D6F-4494-B587-A0FA0EF4C4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3961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87C2-B1D3-46EA-83C5-D2A0553DA83D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A2464-E27D-4AE4-9354-4609CA1EC36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94875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2559B-2AE0-44F4-AF0A-DCE73D1ED637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B1AE5-50FB-4991-A841-DC508C79C5D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851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2E9B4-134B-4AC5-9A09-F39DEB79D5FB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4C9E9-DC72-440A-88F5-3FCCB87159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7370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DE336-5264-40B1-8C3F-2743CA796E86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1B89A-CC1F-460A-813D-AFD2309621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3920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FA8D677-BBC8-4513-8F00-A23DE2268C37}" type="datetime1">
              <a:rPr lang="fr-FR"/>
              <a:pPr>
                <a:defRPr/>
              </a:pPr>
              <a:t>09/04/2019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98019DD-064B-4941-BD3C-A60826F301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2A2258F-6B74-4806-AFD4-7952D94CD4D1}" type="datetime1">
              <a:rPr lang="fr-FR"/>
              <a:pPr>
                <a:defRPr/>
              </a:pPr>
              <a:t>09/04/2019</a:t>
            </a:fld>
            <a:endParaRPr lang="fr-FR" dirty="0"/>
          </a:p>
        </p:txBody>
      </p:sp>
      <p:sp>
        <p:nvSpPr>
          <p:cNvPr id="410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4869D937-CE06-449E-BEDE-27CFCD2E48E3}" type="slidenum">
              <a:rPr lang="fr-FR" altLang="fr-FR" sz="900">
                <a:solidFill>
                  <a:srgbClr val="898989"/>
                </a:solidFill>
              </a:rPr>
              <a:pPr/>
              <a:t>1</a:t>
            </a:fld>
            <a:endParaRPr lang="fr-FR" altLang="fr-FR" sz="900">
              <a:solidFill>
                <a:srgbClr val="898989"/>
              </a:solidFill>
            </a:endParaRPr>
          </a:p>
        </p:txBody>
      </p:sp>
      <p:sp>
        <p:nvSpPr>
          <p:cNvPr id="4101" name="Titre 1"/>
          <p:cNvSpPr txBox="1">
            <a:spLocks/>
          </p:cNvSpPr>
          <p:nvPr/>
        </p:nvSpPr>
        <p:spPr bwMode="auto">
          <a:xfrm>
            <a:off x="17022" y="2852936"/>
            <a:ext cx="9182100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Un recul social inspiré du privé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1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3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pour casser le statut et le service public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10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Présentation </a:t>
            </a: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débat</a:t>
            </a:r>
            <a:endParaRPr lang="fr-FR" altLang="fr-FR" sz="1600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CSD 93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Mardi </a:t>
            </a: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9 avril 2019 </a:t>
            </a:r>
            <a:r>
              <a:rPr lang="fr-FR" altLang="fr-FR" sz="16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– CIG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9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Intervenant : jésus de Carlos</a:t>
            </a:r>
            <a:endParaRPr lang="fr-FR" altLang="fr-FR" sz="9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54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altLang="fr-FR" sz="5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4400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573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10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r>
              <a:rPr lang="fr-FR" sz="1800" b="1" dirty="0" smtClean="0"/>
              <a:t>AFFAIBLISSEMENT DES INSTANCES PARITAIRES ET DES </a:t>
            </a:r>
          </a:p>
          <a:p>
            <a:pPr marL="0" indent="0">
              <a:buNone/>
            </a:pPr>
            <a:r>
              <a:rPr lang="fr-FR" sz="1800" b="1" dirty="0" smtClean="0"/>
              <a:t>PREROGAIVES DES REPRESENANTS DU PERSONNEL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 Affaiblissement du CSFPT </a:t>
            </a:r>
            <a:r>
              <a:rPr lang="fr-FR" sz="1800" dirty="0" smtClean="0"/>
              <a:t>(article 1), le CCFP peut être consulté sur des textes relevant de la FPT sans consultation du CSFPT</a:t>
            </a:r>
          </a:p>
          <a:p>
            <a:r>
              <a:rPr lang="fr-FR" sz="1800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LE CST au lieu des CT/CTP et CHSCT </a:t>
            </a:r>
            <a:r>
              <a:rPr lang="fr-FR" sz="1800" dirty="0" smtClean="0"/>
              <a:t>(article 2) institue une </a:t>
            </a:r>
            <a:r>
              <a:rPr lang="fr-FR" sz="1800" dirty="0"/>
              <a:t>instance unique, issue de la fusion des CT et des CHSCT, pour les sujets d’intérêt </a:t>
            </a:r>
            <a:r>
              <a:rPr lang="fr-FR" sz="1800" dirty="0" smtClean="0"/>
              <a:t>collectif</a:t>
            </a:r>
            <a:r>
              <a:rPr lang="fr-FR" sz="1800" dirty="0"/>
              <a:t>, le "comité social" </a:t>
            </a:r>
            <a:r>
              <a:rPr lang="fr-FR" sz="1800" dirty="0" smtClean="0"/>
              <a:t>d’administration</a:t>
            </a:r>
            <a:r>
              <a:rPr lang="fr-FR" sz="1800" dirty="0"/>
              <a:t>, territorial ou </a:t>
            </a:r>
            <a:r>
              <a:rPr lang="fr-FR" sz="1800" dirty="0" smtClean="0"/>
              <a:t>d’établissement </a:t>
            </a:r>
            <a:r>
              <a:rPr lang="fr-FR" sz="1800" dirty="0"/>
              <a:t>selon les versants. Une formation spécialisée sera obligatoirement créée au sein du comité social territorial (collectivités et EPCI) en </a:t>
            </a:r>
            <a:r>
              <a:rPr lang="fr-FR" sz="1800" dirty="0" smtClean="0"/>
              <a:t>matière </a:t>
            </a:r>
            <a:r>
              <a:rPr lang="fr-FR" sz="1800" dirty="0"/>
              <a:t>de santé, de sécurité et de conditions de travail, à </a:t>
            </a:r>
            <a:r>
              <a:rPr lang="fr-FR" sz="1800" dirty="0" smtClean="0"/>
              <a:t>partir de 300 agents.</a:t>
            </a:r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5623" y="4581128"/>
            <a:ext cx="4038450" cy="15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669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11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r>
              <a:rPr lang="fr-FR" sz="1800" b="1" dirty="0" smtClean="0"/>
              <a:t>AFFAIBLISSEMENT DES INSTANCES PARITAIRES ET DES </a:t>
            </a:r>
          </a:p>
          <a:p>
            <a:pPr marL="0" indent="0">
              <a:buNone/>
            </a:pPr>
            <a:r>
              <a:rPr lang="fr-FR" sz="1800" b="1" dirty="0" smtClean="0"/>
              <a:t>PREROGATIVES DES REPRESENTANTS DU PERSONNEL (suite)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Des </a:t>
            </a:r>
            <a:r>
              <a:rPr lang="fr-FR" sz="1800" b="1" dirty="0">
                <a:solidFill>
                  <a:srgbClr val="FF0000"/>
                </a:solidFill>
              </a:rPr>
              <a:t>CAP vidées de leurs </a:t>
            </a:r>
            <a:r>
              <a:rPr lang="fr-FR" sz="1800" b="1" dirty="0" smtClean="0">
                <a:solidFill>
                  <a:srgbClr val="FF0000"/>
                </a:solidFill>
              </a:rPr>
              <a:t>prérogatives </a:t>
            </a:r>
            <a:r>
              <a:rPr lang="fr-FR" sz="1800" b="1" dirty="0">
                <a:solidFill>
                  <a:srgbClr val="FF0000"/>
                </a:solidFill>
              </a:rPr>
              <a:t>: </a:t>
            </a:r>
            <a:r>
              <a:rPr lang="fr-FR" sz="1800" dirty="0"/>
              <a:t>(</a:t>
            </a:r>
            <a:r>
              <a:rPr lang="fr-FR" sz="1800" dirty="0" smtClean="0"/>
              <a:t>articles 3, 9 et 12) au 1er </a:t>
            </a:r>
            <a:r>
              <a:rPr lang="fr-FR" sz="1800" dirty="0"/>
              <a:t>janvier 2020 </a:t>
            </a:r>
            <a:r>
              <a:rPr lang="fr-FR" sz="1800" dirty="0" smtClean="0"/>
              <a:t>réduit les </a:t>
            </a:r>
            <a:r>
              <a:rPr lang="fr-FR" sz="1800" dirty="0"/>
              <a:t>attributions des CAP </a:t>
            </a:r>
            <a:r>
              <a:rPr lang="fr-FR" sz="1800" dirty="0" smtClean="0"/>
              <a:t>(suppression de l’avis préalable pour la mutation</a:t>
            </a:r>
            <a:r>
              <a:rPr lang="fr-FR" sz="1800" dirty="0"/>
              <a:t>, </a:t>
            </a:r>
            <a:r>
              <a:rPr lang="fr-FR" sz="1800" dirty="0" smtClean="0"/>
              <a:t>la </a:t>
            </a:r>
            <a:r>
              <a:rPr lang="fr-FR" sz="1800" dirty="0"/>
              <a:t>mobilité, </a:t>
            </a:r>
            <a:r>
              <a:rPr lang="fr-FR" sz="1800" dirty="0" smtClean="0"/>
              <a:t>l’avancement </a:t>
            </a:r>
            <a:r>
              <a:rPr lang="fr-FR" sz="1800" dirty="0"/>
              <a:t>et </a:t>
            </a:r>
            <a:r>
              <a:rPr lang="fr-FR" sz="1800" dirty="0" smtClean="0"/>
              <a:t>la promotion) et </a:t>
            </a:r>
            <a:r>
              <a:rPr lang="fr-FR" sz="1800" dirty="0"/>
              <a:t>instaure des lignes directrices de </a:t>
            </a:r>
            <a:r>
              <a:rPr lang="fr-FR" sz="1800" dirty="0" smtClean="0"/>
              <a:t>gestion </a:t>
            </a:r>
            <a:r>
              <a:rPr lang="fr-FR" sz="1800" dirty="0"/>
              <a:t>concertées au sein du nouveau comité social. </a:t>
            </a:r>
            <a:endParaRPr lang="fr-FR" sz="1800" dirty="0" smtClean="0"/>
          </a:p>
          <a:p>
            <a:r>
              <a:rPr lang="fr-FR" altLang="fr-FR" sz="1800" b="1" dirty="0" smtClean="0">
                <a:solidFill>
                  <a:srgbClr val="FF0000"/>
                </a:solidFill>
              </a:rPr>
              <a:t>Le procédé antidémocratique des ordonnances </a:t>
            </a:r>
            <a:r>
              <a:rPr lang="fr-FR" altLang="fr-FR" sz="1800" i="1" dirty="0" smtClean="0"/>
              <a:t>(articles 4, 16, 20) sur la reconnaissance de validité des accords, préciser les autorités compétentes pour négocier…</a:t>
            </a:r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5" y="4149080"/>
            <a:ext cx="1944216" cy="194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928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12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SUPPRESSION DES AVANTAGES ACQUIS AVANT 2001,</a:t>
            </a:r>
          </a:p>
          <a:p>
            <a:pPr marL="0" indent="0">
              <a:buNone/>
            </a:pPr>
            <a:r>
              <a:rPr lang="fr-FR" sz="1800" b="1" dirty="0" smtClean="0"/>
              <a:t>FUSION DES CDG, </a:t>
            </a:r>
          </a:p>
          <a:p>
            <a:pPr marL="0" indent="0">
              <a:buNone/>
            </a:pPr>
            <a:r>
              <a:rPr lang="fr-FR" sz="1800" b="1" dirty="0" smtClean="0"/>
              <a:t>PRIVATISATION DU CNFPT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1800" b="1" dirty="0">
                <a:solidFill>
                  <a:srgbClr val="FF0000"/>
                </a:solidFill>
              </a:rPr>
              <a:t>Temps de travail, les </a:t>
            </a:r>
            <a:r>
              <a:rPr lang="fr-FR" sz="1800" b="1" dirty="0" smtClean="0">
                <a:solidFill>
                  <a:srgbClr val="FF0000"/>
                </a:solidFill>
              </a:rPr>
              <a:t>avantages </a:t>
            </a:r>
            <a:r>
              <a:rPr lang="fr-FR" sz="1800" b="1" dirty="0">
                <a:solidFill>
                  <a:srgbClr val="FF0000"/>
                </a:solidFill>
              </a:rPr>
              <a:t>acquis laminés : </a:t>
            </a:r>
            <a:r>
              <a:rPr lang="fr-FR" sz="1800" dirty="0" smtClean="0"/>
              <a:t>(article 17) supprime </a:t>
            </a:r>
            <a:r>
              <a:rPr lang="fr-FR" sz="1800" dirty="0"/>
              <a:t>les régimes </a:t>
            </a:r>
            <a:r>
              <a:rPr lang="fr-FR" sz="1800" dirty="0" smtClean="0"/>
              <a:t>dérogatoires </a:t>
            </a:r>
            <a:r>
              <a:rPr lang="fr-FR" sz="1800" dirty="0"/>
              <a:t>antérieurs à 2001. Les collectivités locales devront délibérer dans un délai d’un an à compter du </a:t>
            </a:r>
            <a:r>
              <a:rPr lang="fr-FR" sz="1800" dirty="0" smtClean="0"/>
              <a:t>renouvellement </a:t>
            </a:r>
            <a:r>
              <a:rPr lang="fr-FR" sz="1800" dirty="0"/>
              <a:t>de leurs assemblées (soit au plus tard en mars 2021 pour le bloc communal, en mars 2022 pour les </a:t>
            </a:r>
            <a:r>
              <a:rPr lang="fr-FR" sz="1800" dirty="0" smtClean="0"/>
              <a:t>départements </a:t>
            </a:r>
            <a:r>
              <a:rPr lang="fr-FR" sz="1800" dirty="0"/>
              <a:t>et en décembre 2022 pour les régions). Il s’agit d’augmenter le temps de </a:t>
            </a:r>
            <a:r>
              <a:rPr lang="fr-FR" sz="1800" dirty="0" smtClean="0"/>
              <a:t>travail </a:t>
            </a:r>
            <a:r>
              <a:rPr lang="fr-FR" sz="1800" dirty="0"/>
              <a:t>des agents </a:t>
            </a:r>
            <a:r>
              <a:rPr lang="fr-FR" sz="1800" dirty="0" smtClean="0"/>
              <a:t>territoriaux à 1607 h/an.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16831"/>
            <a:ext cx="2732708" cy="182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535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13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 smtClean="0"/>
              <a:t>SUPPRESSION DES AVANTAGES ACQUIS AVANT 2001,</a:t>
            </a:r>
          </a:p>
          <a:p>
            <a:pPr marL="0" indent="0">
              <a:buNone/>
            </a:pPr>
            <a:r>
              <a:rPr lang="fr-FR" sz="1800" b="1" dirty="0" smtClean="0"/>
              <a:t>FUSION DES CDG, </a:t>
            </a:r>
          </a:p>
          <a:p>
            <a:pPr marL="0" indent="0">
              <a:buNone/>
            </a:pPr>
            <a:r>
              <a:rPr lang="fr-FR" sz="1800" b="1" dirty="0" smtClean="0"/>
              <a:t>PRIVATISATION DU CNFPT (suite)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Fusion des Centres de gestion </a:t>
            </a:r>
            <a:r>
              <a:rPr lang="fr-FR" sz="1800" dirty="0" smtClean="0"/>
              <a:t>(article 18) permet </a:t>
            </a:r>
            <a:r>
              <a:rPr lang="fr-FR" sz="1800" dirty="0"/>
              <a:t>aux CDG qui le </a:t>
            </a:r>
            <a:r>
              <a:rPr lang="fr-FR" sz="1800" dirty="0" smtClean="0"/>
              <a:t>souhaitent </a:t>
            </a:r>
            <a:r>
              <a:rPr lang="fr-FR" sz="1800" dirty="0"/>
              <a:t>et relevant de la même région </a:t>
            </a:r>
            <a:r>
              <a:rPr lang="fr-FR" sz="1800" i="1" dirty="0"/>
              <a:t>"de constituer un centre interdépartemental unique compétent sur les </a:t>
            </a:r>
            <a:r>
              <a:rPr lang="fr-FR" sz="1800" i="1" dirty="0" smtClean="0"/>
              <a:t>territoires </a:t>
            </a:r>
            <a:r>
              <a:rPr lang="fr-FR" sz="1800" i="1" dirty="0"/>
              <a:t>des centres de gestion auxquels il se substitue</a:t>
            </a:r>
            <a:r>
              <a:rPr lang="fr-FR" sz="1800" dirty="0"/>
              <a:t>". </a:t>
            </a:r>
          </a:p>
          <a:p>
            <a:r>
              <a:rPr lang="fr-FR" sz="1800" b="1" dirty="0">
                <a:solidFill>
                  <a:srgbClr val="FF0000"/>
                </a:solidFill>
              </a:rPr>
              <a:t>Le CPF contre le droit à la </a:t>
            </a:r>
            <a:r>
              <a:rPr lang="fr-FR" sz="1800" b="1" dirty="0" smtClean="0">
                <a:solidFill>
                  <a:srgbClr val="FF0000"/>
                </a:solidFill>
              </a:rPr>
              <a:t>formation </a:t>
            </a:r>
            <a:r>
              <a:rPr lang="fr-FR" sz="1800" dirty="0"/>
              <a:t>(</a:t>
            </a:r>
            <a:r>
              <a:rPr lang="fr-FR" sz="1800" dirty="0" smtClean="0"/>
              <a:t>article 20) instaure la possibilité </a:t>
            </a:r>
            <a:r>
              <a:rPr lang="fr-FR" sz="1800" dirty="0"/>
              <a:t>de convertir en euros les droits en heures pour les agents et salariés concernés par une mobilité entre le </a:t>
            </a:r>
            <a:r>
              <a:rPr lang="fr-FR" sz="1800" dirty="0" smtClean="0"/>
              <a:t>secteur </a:t>
            </a:r>
            <a:r>
              <a:rPr lang="fr-FR" sz="1800" dirty="0"/>
              <a:t>public et le secteur privé. Les heures acquises au titre du CPF pourront être </a:t>
            </a:r>
            <a:r>
              <a:rPr lang="fr-FR" sz="1800" dirty="0" smtClean="0"/>
              <a:t>monétisées.</a:t>
            </a:r>
            <a:endParaRPr lang="fr-FR" sz="1800" dirty="0"/>
          </a:p>
          <a:p>
            <a:r>
              <a:rPr lang="fr-FR" sz="1800" b="1" dirty="0" smtClean="0">
                <a:solidFill>
                  <a:srgbClr val="FF0000"/>
                </a:solidFill>
              </a:rPr>
              <a:t>la </a:t>
            </a:r>
            <a:r>
              <a:rPr lang="fr-FR" sz="1800" b="1" dirty="0">
                <a:solidFill>
                  <a:srgbClr val="FF0000"/>
                </a:solidFill>
              </a:rPr>
              <a:t>fin </a:t>
            </a:r>
            <a:r>
              <a:rPr lang="fr-FR" sz="1800" b="1" dirty="0" smtClean="0">
                <a:solidFill>
                  <a:srgbClr val="FF0000"/>
                </a:solidFill>
              </a:rPr>
              <a:t>de la spécificité territoriale du </a:t>
            </a:r>
            <a:r>
              <a:rPr lang="fr-FR" sz="1800" b="1" dirty="0">
                <a:solidFill>
                  <a:srgbClr val="FF0000"/>
                </a:solidFill>
              </a:rPr>
              <a:t>CNFPT : </a:t>
            </a:r>
            <a:r>
              <a:rPr lang="fr-FR" sz="1800" dirty="0"/>
              <a:t>(</a:t>
            </a:r>
            <a:r>
              <a:rPr lang="fr-FR" sz="1800" dirty="0" smtClean="0"/>
              <a:t>article 20) </a:t>
            </a:r>
            <a:r>
              <a:rPr lang="fr-FR" sz="1800" dirty="0"/>
              <a:t>prévoit </a:t>
            </a:r>
            <a:r>
              <a:rPr lang="fr-FR" sz="1800" i="1" dirty="0"/>
              <a:t>"le </a:t>
            </a:r>
            <a:r>
              <a:rPr lang="fr-FR" sz="1800" i="1" dirty="0" smtClean="0"/>
              <a:t>rapprochement </a:t>
            </a:r>
            <a:r>
              <a:rPr lang="fr-FR" sz="1800" i="1" dirty="0"/>
              <a:t>et modifier le </a:t>
            </a:r>
            <a:r>
              <a:rPr lang="fr-FR" sz="1800" i="1" dirty="0" smtClean="0"/>
              <a:t>financement </a:t>
            </a:r>
            <a:r>
              <a:rPr lang="fr-FR" sz="1800" i="1" dirty="0"/>
              <a:t>des établissements </a:t>
            </a:r>
            <a:r>
              <a:rPr lang="fr-FR" sz="1800" i="1" dirty="0" smtClean="0"/>
              <a:t>publics </a:t>
            </a:r>
            <a:r>
              <a:rPr lang="fr-FR" sz="1800" i="1" dirty="0"/>
              <a:t>et des services de </a:t>
            </a:r>
            <a:r>
              <a:rPr lang="fr-FR" sz="1800" i="1" dirty="0" smtClean="0"/>
              <a:t>formation </a:t>
            </a:r>
            <a:r>
              <a:rPr lang="fr-FR" sz="1800" i="1" dirty="0"/>
              <a:t>des agents publics" </a:t>
            </a:r>
            <a:r>
              <a:rPr lang="fr-FR" sz="1800" dirty="0"/>
              <a:t>et "harmoniser la formation </a:t>
            </a:r>
            <a:r>
              <a:rPr lang="fr-FR" sz="1800" dirty="0" smtClean="0"/>
              <a:t>initiale </a:t>
            </a:r>
            <a:r>
              <a:rPr lang="fr-FR" sz="1800" dirty="0"/>
              <a:t>et continue, notamment en matière d’encadrement, des agents </a:t>
            </a:r>
            <a:r>
              <a:rPr lang="fr-FR" sz="1800" dirty="0" smtClean="0"/>
              <a:t>de catégorie A.</a:t>
            </a:r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29419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14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 smtClean="0"/>
              <a:t>RIEN N’EST ECRIT D’AVANCE</a:t>
            </a:r>
          </a:p>
          <a:p>
            <a:pPr marL="0" indent="0">
              <a:buNone/>
              <a:defRPr/>
            </a:pPr>
            <a:endParaRPr lang="fr-FR" sz="2800" b="1" dirty="0" smtClean="0"/>
          </a:p>
          <a:p>
            <a:pPr marL="0" indent="0">
              <a:buNone/>
              <a:defRPr/>
            </a:pPr>
            <a:r>
              <a:rPr lang="fr-FR" sz="2800" b="1" i="1" dirty="0" smtClean="0">
                <a:solidFill>
                  <a:srgbClr val="FF0000"/>
                </a:solidFill>
              </a:rPr>
              <a:t>AMPLIFIONS LA MOBILISATION !</a:t>
            </a:r>
          </a:p>
          <a:p>
            <a:pPr marL="0" indent="0">
              <a:buNone/>
              <a:defRPr/>
            </a:pPr>
            <a:endParaRPr lang="fr-FR" sz="2800" b="1" u="sng" dirty="0" smtClean="0"/>
          </a:p>
          <a:p>
            <a:pPr marL="0" indent="0">
              <a:buNone/>
              <a:defRPr/>
            </a:pPr>
            <a:r>
              <a:rPr lang="fr-FR" sz="2400" b="1" dirty="0" smtClean="0"/>
              <a:t>LA GREVE : 13 février, </a:t>
            </a:r>
            <a:r>
              <a:rPr lang="fr-FR" sz="2400" b="1" smtClean="0"/>
              <a:t>19 mars, </a:t>
            </a:r>
            <a:r>
              <a:rPr lang="fr-FR" sz="2400" b="1" dirty="0" smtClean="0"/>
              <a:t>9 mai..</a:t>
            </a:r>
          </a:p>
          <a:p>
            <a:pPr marL="0" indent="0">
              <a:buNone/>
              <a:defRPr/>
            </a:pPr>
            <a:r>
              <a:rPr lang="fr-FR" sz="2400" b="1" dirty="0" smtClean="0"/>
              <a:t>PETITION pour la défense de notre CNFPT…</a:t>
            </a:r>
          </a:p>
          <a:p>
            <a:pPr marL="0" indent="0">
              <a:buNone/>
              <a:defRPr/>
            </a:pPr>
            <a:endParaRPr lang="fr-FR" sz="2400" b="1" dirty="0"/>
          </a:p>
          <a:p>
            <a:pPr marL="2743200" lvl="8" indent="0">
              <a:buNone/>
              <a:defRPr/>
            </a:pPr>
            <a:r>
              <a:rPr lang="fr-FR" sz="3200" b="1" dirty="0"/>
              <a:t> </a:t>
            </a:r>
            <a:r>
              <a:rPr lang="fr-FR" sz="3200" b="1" i="1" dirty="0" smtClean="0">
                <a:solidFill>
                  <a:srgbClr val="FF0000"/>
                </a:solidFill>
              </a:rPr>
              <a:t>PLACE AU DEBAT ET A L’ACTION SYNDICALE !</a:t>
            </a:r>
            <a:endParaRPr lang="fr-FR" sz="3200" b="1" i="1" dirty="0">
              <a:solidFill>
                <a:srgbClr val="FF0000"/>
              </a:solidFill>
            </a:endParaRPr>
          </a:p>
          <a:p>
            <a:endParaRPr lang="fr-FR" sz="1800" dirty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a.borla\SkyDrive\Boite à outils\Logos\logo f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442" y="4795966"/>
            <a:ext cx="5421908" cy="117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221088"/>
            <a:ext cx="1744733" cy="1695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074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2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Projet de loi de transformation de la FP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000" b="1" dirty="0" smtClean="0"/>
              <a:t>5 AXES MAJEURS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</a:t>
            </a:r>
            <a:r>
              <a:rPr lang="fr-FR" sz="1800" b="1" dirty="0"/>
              <a:t>1 </a:t>
            </a:r>
            <a:r>
              <a:rPr lang="fr-FR" sz="1800" b="1" dirty="0" smtClean="0"/>
              <a:t>: </a:t>
            </a:r>
            <a:r>
              <a:rPr lang="fr-FR" sz="1800" dirty="0" smtClean="0"/>
              <a:t>Promouvoir </a:t>
            </a:r>
            <a:r>
              <a:rPr lang="fr-FR" sz="1800" dirty="0"/>
              <a:t>un dialogue social plus stratégique </a:t>
            </a:r>
            <a:r>
              <a:rPr lang="fr-FR" sz="1800" dirty="0" smtClean="0"/>
              <a:t>dans </a:t>
            </a:r>
            <a:r>
              <a:rPr lang="fr-FR" sz="1800" dirty="0"/>
              <a:t>le respect des garanties des agents </a:t>
            </a:r>
            <a:r>
              <a:rPr lang="fr-FR" sz="1800" dirty="0" smtClean="0"/>
              <a:t>publics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2 : </a:t>
            </a:r>
            <a:r>
              <a:rPr lang="fr-FR" sz="1800" dirty="0" smtClean="0"/>
              <a:t>Développer les leviers managériaux pour une action publique plus réactive et plus efficace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3 : </a:t>
            </a:r>
            <a:r>
              <a:rPr lang="fr-FR" sz="1800" dirty="0" smtClean="0"/>
              <a:t>Simplifier et garantir la transparence et l’équité du cadre de gestion des agents publics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4 : </a:t>
            </a:r>
            <a:r>
              <a:rPr lang="fr-FR" sz="1800" dirty="0" smtClean="0"/>
              <a:t>Favoriser la mobilité et accompagner les transitions professionnelles des agents publics dans la FP et le privé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AXE 5 :  </a:t>
            </a:r>
            <a:r>
              <a:rPr lang="fr-FR" sz="1800" dirty="0" smtClean="0"/>
              <a:t>Renforcer l’égalité professionnelle dans la FP</a:t>
            </a:r>
            <a:endParaRPr lang="fr-FR" sz="1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3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000" b="1" dirty="0" smtClean="0"/>
              <a:t>UN CSFPT EN RESISTANCE</a:t>
            </a:r>
            <a:endParaRPr lang="fr-FR" altLang="fr-FR" sz="2000" b="1" dirty="0" smtClean="0">
              <a:solidFill>
                <a:srgbClr val="FF0000"/>
              </a:solidFill>
            </a:endParaRPr>
          </a:p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1800" b="1" dirty="0" smtClean="0">
                <a:solidFill>
                  <a:srgbClr val="FF0000"/>
                </a:solidFill>
              </a:rPr>
              <a:t>Février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err="1" smtClean="0"/>
              <a:t>Voeu</a:t>
            </a:r>
            <a:r>
              <a:rPr lang="fr-FR" sz="1800" dirty="0" smtClean="0"/>
              <a:t> </a:t>
            </a:r>
            <a:r>
              <a:rPr lang="fr-FR" sz="1800" dirty="0"/>
              <a:t>unanime </a:t>
            </a:r>
            <a:r>
              <a:rPr lang="fr-FR" sz="1800" dirty="0" smtClean="0"/>
              <a:t>employés / employeurs adopté au bureau </a:t>
            </a:r>
            <a:r>
              <a:rPr lang="fr-FR" sz="1800" dirty="0"/>
              <a:t>du </a:t>
            </a:r>
            <a:r>
              <a:rPr lang="fr-FR" sz="1800" dirty="0" smtClean="0"/>
              <a:t>CSFPT pour </a:t>
            </a:r>
            <a:r>
              <a:rPr lang="fr-FR" sz="1800" dirty="0"/>
              <a:t>dénoncer le calendrier d’examen du projet de loi imposé par le gouvernement.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Boycott </a:t>
            </a:r>
            <a:r>
              <a:rPr lang="fr-FR" sz="1800" dirty="0"/>
              <a:t>de la séance informelle </a:t>
            </a:r>
            <a:r>
              <a:rPr lang="fr-FR" sz="1800" dirty="0" smtClean="0"/>
              <a:t>de présentation </a:t>
            </a:r>
            <a:r>
              <a:rPr lang="fr-FR" sz="1800" dirty="0"/>
              <a:t>du projet de </a:t>
            </a:r>
            <a:r>
              <a:rPr lang="fr-FR" sz="1800" dirty="0" smtClean="0"/>
              <a:t>loi </a:t>
            </a:r>
            <a:r>
              <a:rPr lang="fr-FR" sz="1800" dirty="0"/>
              <a:t>par 4 des 6 organisations syndicales (CGT, FO, FA FPT et SUD).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Annulation </a:t>
            </a:r>
            <a:r>
              <a:rPr lang="fr-FR" sz="1800" dirty="0"/>
              <a:t>de la réunion inter </a:t>
            </a:r>
            <a:r>
              <a:rPr lang="fr-FR" sz="1800" dirty="0" smtClean="0"/>
              <a:t>FS du </a:t>
            </a:r>
            <a:r>
              <a:rPr lang="fr-FR" sz="1800" dirty="0"/>
              <a:t>CSFPT </a:t>
            </a:r>
            <a:r>
              <a:rPr lang="fr-FR" sz="1800" dirty="0" smtClean="0"/>
              <a:t>destinée </a:t>
            </a:r>
            <a:r>
              <a:rPr lang="fr-FR" sz="1800" dirty="0"/>
              <a:t>à travailler sur les projets d’amendement au projet de loi, sur décision unanime des employeurs territoriaux et des organisations syndicales.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Annulation </a:t>
            </a:r>
            <a:r>
              <a:rPr lang="fr-FR" sz="1800" dirty="0"/>
              <a:t>de la séance plénière </a:t>
            </a:r>
            <a:r>
              <a:rPr lang="fr-FR" sz="1800" dirty="0" smtClean="0"/>
              <a:t>du </a:t>
            </a:r>
            <a:r>
              <a:rPr lang="fr-FR" sz="1800" dirty="0"/>
              <a:t>CSFPT en raison d’une absence de quorum, résultant du boycott par la CGT, FO, l’UNSA, la FA FPT et SUD (soit 5 des 6 organisations syndicales membres). </a:t>
            </a:r>
            <a:endParaRPr lang="fr-FR" sz="1800" dirty="0" smtClean="0"/>
          </a:p>
          <a:p>
            <a:pPr marL="0" indent="0"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Mars 2019</a:t>
            </a:r>
            <a:endParaRPr lang="fr-FR" sz="18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Boycott </a:t>
            </a:r>
            <a:r>
              <a:rPr lang="fr-FR" sz="1800" dirty="0"/>
              <a:t>de l’inter FS </a:t>
            </a:r>
            <a:r>
              <a:rPr lang="fr-FR" sz="1800" dirty="0" smtClean="0"/>
              <a:t>par </a:t>
            </a:r>
            <a:r>
              <a:rPr lang="fr-FR" sz="1800" dirty="0"/>
              <a:t>la CGT, FO et </a:t>
            </a:r>
            <a:r>
              <a:rPr lang="fr-FR" sz="1800" dirty="0" smtClean="0"/>
              <a:t>SUD (13 sièges - 60%).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Plénière du CSFPT : avis défavorable</a:t>
            </a:r>
            <a:endParaRPr lang="fr-FR" sz="1800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800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04282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4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endParaRPr lang="fr-FR" sz="1800" dirty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LE MEPRIS DU GOUVERNEMENT</a:t>
            </a:r>
          </a:p>
          <a:p>
            <a:pPr marL="0" indent="0" algn="ctr">
              <a:buNone/>
            </a:pPr>
            <a:endParaRPr lang="fr-FR" sz="1800" b="1" dirty="0"/>
          </a:p>
          <a:p>
            <a:r>
              <a:rPr lang="fr-FR" sz="1800" dirty="0"/>
              <a:t>Ce mépris s’est traduit notamment par le fait que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 smtClean="0"/>
              <a:t> L’article </a:t>
            </a:r>
            <a:r>
              <a:rPr lang="fr-FR" sz="1800" dirty="0"/>
              <a:t>1er du projet de loi réduit les prérogatives du CSFPT.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Le </a:t>
            </a:r>
            <a:r>
              <a:rPr lang="fr-FR" sz="1800" dirty="0"/>
              <a:t>CSFPT n’est saisi que des articles 1er, 8, 17, 18, 30 (II) et 33 (I), soit à peine 18% du projet de contre-réforme.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dirty="0"/>
              <a:t> </a:t>
            </a:r>
            <a:r>
              <a:rPr lang="fr-FR" sz="1800" dirty="0" smtClean="0"/>
              <a:t>Le </a:t>
            </a:r>
            <a:r>
              <a:rPr lang="fr-FR" sz="1800" dirty="0"/>
              <a:t>CSFPT est réuni le 18 mars alors que le CCFP s’est déjà exprimé la semaine précédente sur le projet de loi, comme l’a regretté le Président du CSFPT.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800" i="1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22571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5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 algn="ctr">
              <a:buNone/>
            </a:pPr>
            <a:endParaRPr lang="fr-FR" sz="2400" b="1" dirty="0" smtClean="0"/>
          </a:p>
          <a:p>
            <a:pPr marL="0" indent="0" algn="ctr">
              <a:buNone/>
            </a:pPr>
            <a:r>
              <a:rPr lang="fr-FR" sz="2400" b="1" dirty="0" smtClean="0"/>
              <a:t>UN PROJET DE LOI INSPIRE DU PRIVE</a:t>
            </a:r>
          </a:p>
          <a:p>
            <a:pPr marL="0" indent="0" algn="ctr">
              <a:buNone/>
            </a:pPr>
            <a:r>
              <a:rPr lang="fr-FR" sz="2400" b="1" dirty="0" smtClean="0"/>
              <a:t>POUR CASSER LE STATUT ET LE SERVICE PUBLIC</a:t>
            </a:r>
          </a:p>
          <a:p>
            <a:pPr marL="0" indent="0" algn="ctr">
              <a:buNone/>
            </a:pPr>
            <a:endParaRPr lang="fr-FR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/>
              <a:t>Le contenu du projet de loi vise à transposer dans la Fonction publique les ordonnances de la loi travail. </a:t>
            </a:r>
            <a:endParaRPr lang="fr-FR" sz="1800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Projet qui s’inscrit dans la cadre de la suppression de 120 000 postes de fonctionnaires issue de CAP 2022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Un rapport parlementaire préconisant la mutualisation des Centres de gestion et la privatisation du CNFPT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/>
              <a:t> </a:t>
            </a:r>
            <a:r>
              <a:rPr lang="fr-FR" sz="1800" i="1" dirty="0" smtClean="0"/>
              <a:t>les associations professionnelles écoutées par le gouvernement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i="1" dirty="0" smtClean="0"/>
              <a:t>Un traitement par ordonnances</a:t>
            </a:r>
          </a:p>
          <a:p>
            <a:pPr marL="0" indent="0">
              <a:buNone/>
            </a:pPr>
            <a:endParaRPr lang="fr-FR" sz="1800" i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89041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6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fr-FR" altLang="fr-FR" sz="2800" b="1" u="sng" dirty="0" smtClean="0"/>
              <a:t>Faux dialogue social : 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>
              <a:buNone/>
            </a:pPr>
            <a:endParaRPr lang="fr-FR" sz="1800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i="1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UN OUTIL POUR CASSER LE SYNDICALISME ET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2400" b="1" dirty="0" smtClean="0"/>
              <a:t>LA DEFENSE DES INTERETS DES AGENTS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/>
          </a:p>
          <a:p>
            <a:pPr marL="0" indent="0">
              <a:buNone/>
            </a:pPr>
            <a:r>
              <a:rPr lang="fr-FR" sz="1800" dirty="0"/>
              <a:t>La députée LREM Émilie </a:t>
            </a:r>
            <a:r>
              <a:rPr lang="fr-FR" sz="1800" dirty="0" err="1"/>
              <a:t>Chalas</a:t>
            </a:r>
            <a:r>
              <a:rPr lang="fr-FR" sz="1800" dirty="0"/>
              <a:t>, </a:t>
            </a:r>
            <a:r>
              <a:rPr lang="fr-FR" sz="1800" dirty="0" err="1" smtClean="0"/>
              <a:t>rapporteure</a:t>
            </a:r>
            <a:r>
              <a:rPr lang="fr-FR" sz="1800" dirty="0" smtClean="0"/>
              <a:t> </a:t>
            </a:r>
            <a:r>
              <a:rPr lang="fr-FR" sz="1800" dirty="0"/>
              <a:t>du projet de réforme de la fonction publique a indiqué les objectifs indirects du projet de loi : </a:t>
            </a:r>
          </a:p>
          <a:p>
            <a:r>
              <a:rPr lang="fr-FR" sz="1800" i="1" dirty="0" smtClean="0"/>
              <a:t>« </a:t>
            </a:r>
            <a:r>
              <a:rPr lang="fr-FR" sz="1800" i="1" dirty="0"/>
              <a:t>Nous aurons le courage de </a:t>
            </a:r>
            <a:r>
              <a:rPr lang="fr-FR" sz="1800" b="1" i="1" dirty="0"/>
              <a:t>percuter le mode de fonctionnement des syndicats </a:t>
            </a:r>
            <a:r>
              <a:rPr lang="fr-FR" sz="1800" i="1" dirty="0"/>
              <a:t>». </a:t>
            </a:r>
            <a:endParaRPr lang="fr-FR" sz="1800" dirty="0"/>
          </a:p>
          <a:p>
            <a:r>
              <a:rPr lang="fr-FR" sz="1800" i="1" dirty="0" smtClean="0"/>
              <a:t>« </a:t>
            </a:r>
            <a:r>
              <a:rPr lang="fr-FR" sz="1800" i="1" dirty="0"/>
              <a:t>Sur les commissions administratives paritaires (CAP), les critiques des organisations syndicales sont légitimes, puisqu’on leur ôte une partie de leur pouvoir et donc la possibilité de capter des adhésions ». 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692151"/>
            <a:ext cx="1224385" cy="1592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63389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7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62500" lnSpcReduction="20000"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4500" b="1" u="sng" dirty="0"/>
              <a:t>Analyse du projet de loi</a:t>
            </a:r>
          </a:p>
          <a:p>
            <a:pPr marL="533400" indent="-533400" algn="ctr" eaLnBrk="1" fontAlgn="auto" hangingPunct="1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fr-FR" altLang="fr-FR" sz="1800" b="1" dirty="0" smtClean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fr-FR" sz="1800" b="1" dirty="0" smtClean="0"/>
          </a:p>
          <a:p>
            <a:pPr marL="0" indent="0">
              <a:buNone/>
              <a:defRPr/>
            </a:pPr>
            <a:r>
              <a:rPr lang="fr-FR" sz="2800" b="1" dirty="0">
                <a:solidFill>
                  <a:srgbClr val="FF0000"/>
                </a:solidFill>
              </a:rPr>
              <a:t>Séance plénière du 18 mars </a:t>
            </a:r>
            <a:r>
              <a:rPr lang="fr-FR" sz="2800" b="1" dirty="0" smtClean="0">
                <a:solidFill>
                  <a:srgbClr val="FF0000"/>
                </a:solidFill>
              </a:rPr>
              <a:t>2019</a:t>
            </a:r>
          </a:p>
          <a:p>
            <a:pPr marL="0" indent="0">
              <a:buNone/>
              <a:defRPr/>
            </a:pPr>
            <a:endParaRPr lang="fr-FR" sz="2800" b="1" dirty="0">
              <a:solidFill>
                <a:srgbClr val="FF0000"/>
              </a:solidFill>
            </a:endParaRPr>
          </a:p>
          <a:p>
            <a:r>
              <a:rPr lang="fr-FR" sz="2400" b="1" dirty="0"/>
              <a:t>Le CSFPT n’était saisi que de 6 des 33 articles du </a:t>
            </a:r>
            <a:r>
              <a:rPr lang="fr-FR" sz="2400" b="1" dirty="0" smtClean="0"/>
              <a:t>projet</a:t>
            </a:r>
            <a:endParaRPr lang="fr-FR" sz="2400" dirty="0"/>
          </a:p>
          <a:p>
            <a:r>
              <a:rPr lang="fr-FR" sz="2400" b="1" dirty="0"/>
              <a:t>Le 1er amendement visant au retrait du projet de loi a été </a:t>
            </a:r>
            <a:r>
              <a:rPr lang="fr-FR" sz="2400" b="1" dirty="0" smtClean="0"/>
              <a:t>adopté( </a:t>
            </a:r>
            <a:r>
              <a:rPr lang="fr-FR" sz="2400" b="1" dirty="0"/>
              <a:t>pour CGT,  FO, l’UNSA et  FA – FPT) </a:t>
            </a:r>
            <a:endParaRPr lang="fr-FR" sz="2400" dirty="0"/>
          </a:p>
          <a:p>
            <a:r>
              <a:rPr lang="fr-FR" sz="2400" b="1" dirty="0"/>
              <a:t>L</a:t>
            </a:r>
            <a:r>
              <a:rPr lang="fr-FR" sz="2400" b="1" dirty="0" smtClean="0"/>
              <a:t>’ensemble </a:t>
            </a:r>
            <a:r>
              <a:rPr lang="fr-FR" sz="2400" b="1" dirty="0"/>
              <a:t>des organisations syndicales présentes a voté contre le projet de loi. Le collège employeur s’est désuni entre votes pour, contre et abstentions. </a:t>
            </a:r>
            <a:endParaRPr lang="fr-FR" sz="2400" b="1" dirty="0" smtClean="0"/>
          </a:p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800" b="1" dirty="0">
                <a:solidFill>
                  <a:srgbClr val="FF0000"/>
                </a:solidFill>
              </a:rPr>
              <a:t>Les principales dispositions 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disparition des CHSCT </a:t>
            </a:r>
            <a:r>
              <a:rPr lang="fr-FR" sz="2400" dirty="0"/>
              <a:t>(article 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Le </a:t>
            </a:r>
            <a:r>
              <a:rPr lang="fr-FR" sz="2400" b="1" dirty="0">
                <a:solidFill>
                  <a:srgbClr val="FF0000"/>
                </a:solidFill>
              </a:rPr>
              <a:t>recrutement généralisé de DGS et </a:t>
            </a:r>
            <a:r>
              <a:rPr lang="fr-FR" sz="2400" b="1" dirty="0" smtClean="0">
                <a:solidFill>
                  <a:srgbClr val="FF0000"/>
                </a:solidFill>
              </a:rPr>
              <a:t>DGA </a:t>
            </a:r>
            <a:r>
              <a:rPr lang="fr-FR" sz="2400" b="1" dirty="0">
                <a:solidFill>
                  <a:srgbClr val="FF0000"/>
                </a:solidFill>
              </a:rPr>
              <a:t>issus du privé </a:t>
            </a:r>
            <a:r>
              <a:rPr lang="fr-FR" sz="2400" dirty="0"/>
              <a:t>(article 5).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généralisation </a:t>
            </a:r>
            <a:r>
              <a:rPr lang="fr-FR" sz="2400" b="1" dirty="0" smtClean="0">
                <a:solidFill>
                  <a:srgbClr val="FF0000"/>
                </a:solidFill>
              </a:rPr>
              <a:t>des contrats </a:t>
            </a:r>
            <a:r>
              <a:rPr lang="fr-FR" sz="2400" b="1" dirty="0">
                <a:solidFill>
                  <a:srgbClr val="FF0000"/>
                </a:solidFill>
              </a:rPr>
              <a:t>précaires</a:t>
            </a:r>
            <a:r>
              <a:rPr lang="fr-FR" sz="2400" b="1" dirty="0"/>
              <a:t> </a:t>
            </a:r>
            <a:r>
              <a:rPr lang="fr-FR" sz="2400" dirty="0"/>
              <a:t>avec le contrat de mission (article 6).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mise en place de la rupture conventionnelle </a:t>
            </a:r>
            <a:r>
              <a:rPr lang="fr-FR" sz="2400" dirty="0"/>
              <a:t>(article 24).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Le </a:t>
            </a:r>
            <a:r>
              <a:rPr lang="fr-FR" sz="2400" b="1" dirty="0">
                <a:solidFill>
                  <a:srgbClr val="FF0000"/>
                </a:solidFill>
              </a:rPr>
              <a:t>déploiement du salaire à </a:t>
            </a:r>
            <a:r>
              <a:rPr lang="fr-FR" sz="2400" b="1" dirty="0" smtClean="0">
                <a:solidFill>
                  <a:srgbClr val="FF0000"/>
                </a:solidFill>
              </a:rPr>
              <a:t>« la </a:t>
            </a:r>
            <a:r>
              <a:rPr lang="fr-FR" sz="2400" b="1" dirty="0">
                <a:solidFill>
                  <a:srgbClr val="FF0000"/>
                </a:solidFill>
              </a:rPr>
              <a:t>tête du </a:t>
            </a:r>
            <a:r>
              <a:rPr lang="fr-FR" sz="2400" b="1" dirty="0" smtClean="0">
                <a:solidFill>
                  <a:srgbClr val="FF0000"/>
                </a:solidFill>
              </a:rPr>
              <a:t>client » </a:t>
            </a:r>
            <a:r>
              <a:rPr lang="fr-FR" sz="2400" dirty="0"/>
              <a:t>(article 10).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suppression des prérogatives des </a:t>
            </a:r>
            <a:r>
              <a:rPr lang="fr-FR" sz="2400" b="1" dirty="0" smtClean="0">
                <a:solidFill>
                  <a:srgbClr val="FF0000"/>
                </a:solidFill>
              </a:rPr>
              <a:t>CAP </a:t>
            </a:r>
            <a:r>
              <a:rPr lang="fr-FR" sz="2400" dirty="0" smtClean="0"/>
              <a:t>(articles </a:t>
            </a:r>
            <a:r>
              <a:rPr lang="fr-FR" sz="2400" dirty="0"/>
              <a:t>3, 10 et 12).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La </a:t>
            </a:r>
            <a:r>
              <a:rPr lang="fr-FR" sz="2400" b="1" dirty="0">
                <a:solidFill>
                  <a:srgbClr val="FF0000"/>
                </a:solidFill>
              </a:rPr>
              <a:t>remise en cause du droit à la formation </a:t>
            </a:r>
            <a:r>
              <a:rPr lang="fr-FR" sz="2400" dirty="0"/>
              <a:t>(article 20).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 L’emploi </a:t>
            </a:r>
            <a:r>
              <a:rPr lang="fr-FR" sz="2400" dirty="0"/>
              <a:t>du </a:t>
            </a:r>
            <a:r>
              <a:rPr lang="fr-FR" sz="2400" b="1" dirty="0">
                <a:solidFill>
                  <a:srgbClr val="FF0000"/>
                </a:solidFill>
              </a:rPr>
              <a:t>procédé antidémocratique des ordonnances </a:t>
            </a:r>
            <a:r>
              <a:rPr lang="fr-FR" sz="2400" dirty="0"/>
              <a:t>(articles 4, 16 et 20) 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1674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8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</a:t>
            </a:r>
            <a:r>
              <a:rPr lang="fr-FR" sz="2800" b="1" u="sng" dirty="0" smtClean="0"/>
              <a:t>loi</a:t>
            </a:r>
          </a:p>
          <a:p>
            <a:pPr marL="0" indent="0">
              <a:buNone/>
              <a:defRPr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 smtClean="0"/>
              <a:t>OUVERTURE AU PRIVE DES EMPLOIS FONCTIONNELS</a:t>
            </a:r>
          </a:p>
          <a:p>
            <a:pPr marL="0" indent="0">
              <a:buNone/>
            </a:pPr>
            <a:r>
              <a:rPr lang="fr-FR" sz="1800" b="1" dirty="0" smtClean="0"/>
              <a:t>AUGMENTATION DES EMPLOIS CONTRACTUELS </a:t>
            </a:r>
          </a:p>
          <a:p>
            <a:pPr marL="0" indent="0">
              <a:buNone/>
            </a:pPr>
            <a:r>
              <a:rPr lang="fr-FR" sz="1800" b="1" dirty="0" smtClean="0"/>
              <a:t>INDIVIDUALISATION </a:t>
            </a:r>
            <a:r>
              <a:rPr lang="fr-FR" sz="1800" b="1" dirty="0"/>
              <a:t>DES CARRIERES </a:t>
            </a:r>
            <a:endParaRPr lang="fr-FR" sz="1800" b="1" dirty="0" smtClean="0"/>
          </a:p>
          <a:p>
            <a:pPr marL="0" indent="0">
              <a:buNone/>
            </a:pPr>
            <a:endParaRPr lang="fr-FR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Le recrutement généralisé de DGS et </a:t>
            </a:r>
            <a:r>
              <a:rPr lang="fr-FR" sz="1800" b="1" dirty="0" smtClean="0">
                <a:solidFill>
                  <a:srgbClr val="FF0000"/>
                </a:solidFill>
              </a:rPr>
              <a:t>DGA </a:t>
            </a:r>
            <a:r>
              <a:rPr lang="fr-FR" sz="1800" b="1" dirty="0">
                <a:solidFill>
                  <a:srgbClr val="FF0000"/>
                </a:solidFill>
              </a:rPr>
              <a:t>issus du privé </a:t>
            </a:r>
            <a:r>
              <a:rPr lang="fr-FR" sz="1800" dirty="0"/>
              <a:t>pour casser l’éthique de la fonction publique et le sens du service public </a:t>
            </a:r>
            <a:r>
              <a:rPr lang="fr-FR" sz="1800" dirty="0" smtClean="0"/>
              <a:t>(art. 5) : communes, départements et régions de plus de 40 000 habitants</a:t>
            </a:r>
          </a:p>
          <a:p>
            <a:r>
              <a:rPr lang="fr-FR" sz="1800" b="1" dirty="0" smtClean="0">
                <a:solidFill>
                  <a:srgbClr val="FF0000"/>
                </a:solidFill>
              </a:rPr>
              <a:t>Emplois précaires : contrat de mission </a:t>
            </a:r>
            <a:r>
              <a:rPr lang="fr-FR" sz="1800" dirty="0" smtClean="0"/>
              <a:t>(article 6) n’offre aucun </a:t>
            </a:r>
            <a:r>
              <a:rPr lang="fr-FR" sz="1800" dirty="0"/>
              <a:t>droit </a:t>
            </a:r>
            <a:r>
              <a:rPr lang="fr-FR" sz="1800" dirty="0" smtClean="0"/>
              <a:t>à intégration </a:t>
            </a:r>
            <a:r>
              <a:rPr lang="fr-FR" sz="1800" dirty="0"/>
              <a:t>et </a:t>
            </a:r>
            <a:r>
              <a:rPr lang="fr-FR" sz="1800" dirty="0" smtClean="0"/>
              <a:t>déroulement </a:t>
            </a:r>
            <a:r>
              <a:rPr lang="fr-FR" sz="1800" dirty="0"/>
              <a:t>de carrière </a:t>
            </a:r>
            <a:r>
              <a:rPr lang="fr-FR" sz="1800" dirty="0" smtClean="0"/>
              <a:t>;  développement des </a:t>
            </a:r>
            <a:r>
              <a:rPr lang="fr-FR" sz="1800" b="1" dirty="0" smtClean="0">
                <a:solidFill>
                  <a:srgbClr val="FF0000"/>
                </a:solidFill>
              </a:rPr>
              <a:t>contrats sur les emplois à temps non complet </a:t>
            </a:r>
            <a:r>
              <a:rPr lang="fr-FR" sz="1800" dirty="0" smtClean="0"/>
              <a:t>(article 8) augmente la précarité financière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39" y="4488224"/>
            <a:ext cx="3020048" cy="19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8387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a date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8130F393-43D0-4245-8A1C-6504CD3D5179}" type="datetime1">
              <a:rPr lang="fr-FR" altLang="fr-FR" sz="1400" smtClean="0">
                <a:latin typeface="Calibri" pitchFamily="34" charset="0"/>
              </a:rPr>
              <a:pPr/>
              <a:t>09/04/2019</a:t>
            </a:fld>
            <a:endParaRPr lang="fr-FR" altLang="fr-FR" sz="1400" dirty="0" smtClean="0">
              <a:latin typeface="Calibri" pitchFamily="34" charset="0"/>
            </a:endParaRPr>
          </a:p>
        </p:txBody>
      </p:sp>
      <p:sp>
        <p:nvSpPr>
          <p:cNvPr id="512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ndy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ndy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ndy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ndy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ndy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ndy" pitchFamily="66" charset="0"/>
              </a:defRPr>
            </a:lvl9pPr>
          </a:lstStyle>
          <a:p>
            <a:fld id="{72F61063-3E19-4CBA-AD6B-0BBCB79D2A39}" type="slidenum">
              <a:rPr lang="fr-FR" altLang="fr-FR" sz="1400">
                <a:latin typeface="Calibri" pitchFamily="34" charset="0"/>
              </a:rPr>
              <a:pPr/>
              <a:t>9</a:t>
            </a:fld>
            <a:endParaRPr lang="fr-FR" altLang="fr-FR" sz="1400">
              <a:latin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288" y="692150"/>
            <a:ext cx="835342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800" b="1" u="sng" dirty="0"/>
              <a:t>Analyse du projet de loi</a:t>
            </a:r>
          </a:p>
          <a:p>
            <a:pPr marL="0" indent="0">
              <a:buNone/>
            </a:pPr>
            <a:endParaRPr lang="fr-FR" sz="1800" b="1" dirty="0"/>
          </a:p>
          <a:p>
            <a:pPr marL="0" indent="0">
              <a:buNone/>
            </a:pPr>
            <a:r>
              <a:rPr lang="fr-FR" sz="1800" b="1" dirty="0" smtClean="0"/>
              <a:t>OUVERTURE AU PRIVE DES EMPLOIS FONCTIONNELS</a:t>
            </a:r>
          </a:p>
          <a:p>
            <a:pPr marL="0" indent="0">
              <a:buNone/>
            </a:pPr>
            <a:r>
              <a:rPr lang="fr-FR" sz="1800" b="1" dirty="0" smtClean="0"/>
              <a:t>AUGMENTATION DES EMPLOIS CONTRACTUELS </a:t>
            </a:r>
          </a:p>
          <a:p>
            <a:pPr marL="0" indent="0">
              <a:buNone/>
            </a:pPr>
            <a:r>
              <a:rPr lang="fr-FR" sz="1800" b="1" dirty="0" smtClean="0"/>
              <a:t>INDIVIDUALISATION </a:t>
            </a:r>
            <a:r>
              <a:rPr lang="fr-FR" sz="1800" b="1" dirty="0"/>
              <a:t>DES CARRIERES </a:t>
            </a:r>
            <a:r>
              <a:rPr lang="fr-FR" sz="1800" b="1" dirty="0" smtClean="0"/>
              <a:t>(suite)</a:t>
            </a:r>
          </a:p>
          <a:p>
            <a:pPr marL="0" indent="0">
              <a:buNone/>
            </a:pP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 smtClean="0">
                <a:solidFill>
                  <a:srgbClr val="FF0000"/>
                </a:solidFill>
              </a:rPr>
              <a:t>Généralisation de l’entretien annuel pour individualiser </a:t>
            </a:r>
            <a:r>
              <a:rPr lang="fr-FR" sz="1800" dirty="0" smtClean="0"/>
              <a:t>(article 10) le rapport au travail et renforcer le salaire au mérite à partir de la valeur professionnelle (disparition de notation).</a:t>
            </a:r>
            <a:endParaRPr lang="fr-FR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rgbClr val="FF0000"/>
                </a:solidFill>
              </a:rPr>
              <a:t>Une rupture conventionnelle pour les contractuels : </a:t>
            </a:r>
            <a:r>
              <a:rPr lang="fr-FR" sz="1800" dirty="0" smtClean="0"/>
              <a:t>(article 24) institue un mécanisme </a:t>
            </a:r>
            <a:r>
              <a:rPr lang="fr-FR" sz="1800" dirty="0"/>
              <a:t>de rupture </a:t>
            </a:r>
            <a:r>
              <a:rPr lang="fr-FR" sz="1800" dirty="0" smtClean="0"/>
              <a:t>conventionnelle </a:t>
            </a:r>
            <a:r>
              <a:rPr lang="fr-FR" sz="1800" dirty="0"/>
              <a:t>aligné sur celui prévu par le code du </a:t>
            </a:r>
            <a:r>
              <a:rPr lang="fr-FR" sz="1800" dirty="0" smtClean="0"/>
              <a:t>travail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1800" b="1" i="1" dirty="0">
                <a:solidFill>
                  <a:srgbClr val="FF0000"/>
                </a:solidFill>
              </a:rPr>
              <a:t>Un dispositif de suppression des fonctionnaires par détachement d’office </a:t>
            </a:r>
            <a:r>
              <a:rPr lang="fr-FR" sz="1800" i="1" dirty="0"/>
              <a:t>(article 26</a:t>
            </a:r>
            <a:r>
              <a:rPr lang="fr-FR" sz="1800" i="1" dirty="0" smtClean="0"/>
              <a:t>)</a:t>
            </a:r>
            <a:endParaRPr lang="fr-FR" sz="1800" dirty="0"/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fr-FR" sz="1800" b="1" dirty="0" smtClean="0"/>
              <a:t> </a:t>
            </a:r>
            <a:endParaRPr lang="fr-FR" sz="1800" i="1" dirty="0" smtClean="0"/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altLang="fr-FR" sz="1800" i="1" dirty="0" smtClean="0"/>
          </a:p>
        </p:txBody>
      </p:sp>
      <p:pic>
        <p:nvPicPr>
          <p:cNvPr id="5125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398" y="692151"/>
            <a:ext cx="1163314" cy="151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4993811"/>
            <a:ext cx="2462014" cy="14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5738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2053</TotalTime>
  <Words>1454</Words>
  <Application>Microsoft Office PowerPoint</Application>
  <PresentationFormat>Affichage à l'écran (4:3)</PresentationFormat>
  <Paragraphs>182</Paragraphs>
  <Slides>14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Aharoni</vt:lpstr>
      <vt:lpstr>Andy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ALEXIS</dc:creator>
  <cp:lastModifiedBy>jesus.de.carlos</cp:lastModifiedBy>
  <cp:revision>503</cp:revision>
  <cp:lastPrinted>2015-02-25T14:25:43Z</cp:lastPrinted>
  <dcterms:created xsi:type="dcterms:W3CDTF">1601-01-01T00:00:00Z</dcterms:created>
  <dcterms:modified xsi:type="dcterms:W3CDTF">2019-04-09T14:24:14Z</dcterms:modified>
</cp:coreProperties>
</file>